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366" r:id="rId3"/>
    <p:sldId id="603" r:id="rId4"/>
    <p:sldId id="585" r:id="rId5"/>
    <p:sldId id="536" r:id="rId6"/>
    <p:sldId id="266" r:id="rId7"/>
    <p:sldId id="444" r:id="rId8"/>
    <p:sldId id="446" r:id="rId9"/>
    <p:sldId id="453" r:id="rId10"/>
    <p:sldId id="368" r:id="rId11"/>
    <p:sldId id="445" r:id="rId12"/>
    <p:sldId id="447" r:id="rId13"/>
    <p:sldId id="593" r:id="rId14"/>
    <p:sldId id="268" r:id="rId15"/>
    <p:sldId id="269" r:id="rId16"/>
    <p:sldId id="449" r:id="rId17"/>
    <p:sldId id="371" r:id="rId18"/>
    <p:sldId id="450" r:id="rId19"/>
    <p:sldId id="451" r:id="rId20"/>
    <p:sldId id="372" r:id="rId21"/>
    <p:sldId id="595" r:id="rId22"/>
    <p:sldId id="606" r:id="rId23"/>
    <p:sldId id="374" r:id="rId24"/>
    <p:sldId id="605" r:id="rId25"/>
    <p:sldId id="375" r:id="rId26"/>
    <p:sldId id="596" r:id="rId27"/>
    <p:sldId id="271" r:id="rId28"/>
    <p:sldId id="261" r:id="rId29"/>
    <p:sldId id="604" r:id="rId30"/>
    <p:sldId id="376" r:id="rId31"/>
    <p:sldId id="607" r:id="rId32"/>
    <p:sldId id="377" r:id="rId33"/>
    <p:sldId id="598" r:id="rId34"/>
    <p:sldId id="608" r:id="rId35"/>
    <p:sldId id="599" r:id="rId36"/>
    <p:sldId id="378" r:id="rId37"/>
    <p:sldId id="609" r:id="rId38"/>
    <p:sldId id="601" r:id="rId39"/>
    <p:sldId id="379" r:id="rId40"/>
    <p:sldId id="602" r:id="rId41"/>
    <p:sldId id="597" r:id="rId42"/>
    <p:sldId id="600" r:id="rId43"/>
    <p:sldId id="610" r:id="rId44"/>
    <p:sldId id="382" r:id="rId45"/>
    <p:sldId id="611" r:id="rId46"/>
    <p:sldId id="383" r:id="rId47"/>
    <p:sldId id="384" r:id="rId48"/>
    <p:sldId id="385" r:id="rId49"/>
    <p:sldId id="38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82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4881561"/>
            <a:ext cx="3896140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032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5EA972-B1BB-6245-BC8E-4E35E07533F5}"/>
              </a:ext>
            </a:extLst>
          </p:cNvPr>
          <p:cNvSpPr txBox="1">
            <a:spLocks/>
          </p:cNvSpPr>
          <p:nvPr userDrawn="1"/>
        </p:nvSpPr>
        <p:spPr>
          <a:xfrm>
            <a:off x="8125253" y="4881560"/>
            <a:ext cx="3896139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CBC9435-CE95-8348-A5EF-FE587A1A7171}"/>
              </a:ext>
            </a:extLst>
          </p:cNvPr>
          <p:cNvSpPr txBox="1">
            <a:spLocks/>
          </p:cNvSpPr>
          <p:nvPr userDrawn="1"/>
        </p:nvSpPr>
        <p:spPr>
          <a:xfrm>
            <a:off x="4147931" y="4881560"/>
            <a:ext cx="3896139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413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0D8-8C97-7041-9B74-B048CF5B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11489634" cy="113568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5DAA-F61D-0F40-8BA9-417A38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10139"/>
            <a:ext cx="11489634" cy="448254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04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AF47-839E-A94A-BC50-08B5A35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8B-2435-C047-BB84-23C090B7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16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D96-1C22-4D41-BC63-DE07F8A4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BE68-01E2-9F40-93B9-793098CB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F75-0936-C24F-950E-3252923D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875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65DA-AFDE-3547-A5DF-B66BE41E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31622-9E87-E848-BD11-AB7ED6CE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1B313-7966-194F-8480-581457A4F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A42CA-3DE9-8A4D-A39A-A7F1C214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0D7FB-51A8-7549-B1F9-C6EDC300D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306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C585-3C6B-6444-83F0-1C102235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770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1F7A-16D2-5345-992E-D9915543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E692-2453-D140-9AC8-78058D18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08CF-3913-6E49-A1B9-C296F5E7B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730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0386-AAE0-2349-B0B0-B99F975C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69BB-39ED-5246-95D9-B64A4B028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2F7E-AF03-ED4E-AFA9-D876A438D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756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4881561"/>
            <a:ext cx="3896140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032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37142F-12E6-FA09-F26F-9CFC4271F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4495" y="4883010"/>
            <a:ext cx="3895344" cy="10922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0DA7A1-23A7-62AE-4FEA-6BC64F3B3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5650" y="4881563"/>
            <a:ext cx="3895344" cy="10922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378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7" y="4881561"/>
            <a:ext cx="5416826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49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29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EDC53-4BD3-12F3-F79E-EC08B59A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A095A1-CA28-DB34-8174-9C52B37E4E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463" y="4880043"/>
            <a:ext cx="5416550" cy="108813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0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81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pons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2B3869-A95A-54BA-EA54-D8FD5C74C1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841" y="779119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3BAE0AB-C25D-889C-9971-CC9C169508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6198" y="779119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710FED8-EC03-C9C5-0536-9BA29FE185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35554" y="779119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F7BACA5-E273-C1C5-FC2D-62D641B48E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76841" y="263842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3312607-4CBC-B19C-27FA-F64A7DA2D4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6198" y="263842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6667159-B33B-B998-69DB-87C096F306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5554" y="263842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0E0D7F5-6170-F895-AD69-5390227619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76841" y="357586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19336B4-D660-63DE-BBE3-E4FD2E6B58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6198" y="357586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216CC99-8BA4-8343-CB85-6656BFC355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35554" y="357586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FF9505D-C2C7-D544-12C1-AED7F2C9EA0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6841" y="5182243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1880CEC-D62D-1863-BB89-A7A327479D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6198" y="5182243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7E749216-91C7-CF14-0160-80B7510AD3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35554" y="5182243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25F0791-01C5-EBAF-D2DE-24DFF933695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76841" y="6030354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EB7B8B6-2C14-AF60-4CE9-3F07869C8C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56198" y="6030354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BE5A25F-AA5A-6D82-ACF3-A99EA8D879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5554" y="6030354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033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xhibit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B1F5D7-0AC7-CAB6-2C20-FA16CA13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2088292"/>
            <a:ext cx="11333027" cy="4596712"/>
          </a:xfrm>
        </p:spPr>
        <p:txBody>
          <a:bodyPr anchor="t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2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2A1D-7467-4D4E-BA3D-0573C49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8182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0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CE44-6CC5-0342-98C1-E6963CC5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45490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ession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EA9A-AF19-144C-BA22-381B80F8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748058"/>
          </a:xfrm>
        </p:spPr>
        <p:txBody>
          <a:bodyPr anchor="t">
            <a:normAutofit/>
          </a:bodyPr>
          <a:lstStyle>
            <a:lvl1pPr>
              <a:defRPr sz="3200" i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0262-5D36-144B-8151-BC09319CE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113183"/>
            <a:ext cx="11331575" cy="46316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/>
            </a:lvl1pPr>
            <a:lvl2pPr marL="457200" indent="0" algn="ctr">
              <a:buNone/>
              <a:defRPr sz="5400" b="1"/>
            </a:lvl2pPr>
            <a:lvl3pPr marL="914400" indent="0" algn="ctr">
              <a:buNone/>
              <a:defRPr sz="5400" b="1"/>
            </a:lvl3pPr>
            <a:lvl4pPr marL="1371600" indent="0" algn="ctr">
              <a:buNone/>
              <a:defRPr sz="5400" b="1"/>
            </a:lvl4pPr>
            <a:lvl5pPr marL="1828800" indent="0" algn="ctr">
              <a:buNone/>
              <a:defRPr sz="5400" b="1"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5348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4881561"/>
            <a:ext cx="11239501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142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7" y="4881561"/>
            <a:ext cx="5416826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49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29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5EA972-B1BB-6245-BC8E-4E35E07533F5}"/>
              </a:ext>
            </a:extLst>
          </p:cNvPr>
          <p:cNvSpPr txBox="1">
            <a:spLocks/>
          </p:cNvSpPr>
          <p:nvPr userDrawn="1"/>
        </p:nvSpPr>
        <p:spPr>
          <a:xfrm>
            <a:off x="6639340" y="4881560"/>
            <a:ext cx="5131904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3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3836E-C3E7-7146-823F-F1F1025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4838D-5AA7-4842-A30A-9CFCDEA6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0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tweb.org/imis.cfm?i=journal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87481-of-thanks-letter-text-logo-calligraphy-drawi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DE6DFE-2C53-9740-B6C4-127EEAA2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BA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SCT 2023</a:t>
            </a:r>
            <a:br>
              <a:rPr lang="en-US" dirty="0">
                <a:solidFill>
                  <a:srgbClr val="FABA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FABA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Session</a:t>
            </a:r>
          </a:p>
        </p:txBody>
      </p:sp>
    </p:spTree>
    <p:extLst>
      <p:ext uri="{BB962C8B-B14F-4D97-AF65-F5344CB8AC3E}">
        <p14:creationId xmlns:p14="http://schemas.microsoft.com/office/powerpoint/2010/main" val="34899561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– 2026 Strategic Plan </a:t>
            </a:r>
            <a:b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0920379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C308-25E5-EA41-0940-4349316C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77105"/>
            <a:ext cx="11489634" cy="1135684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Refresh of the Strategic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19DA5-A5C7-EEAA-F2AC-E98FDBFF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388197"/>
            <a:ext cx="11489634" cy="478178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 a Strategic Plan Committee to refresh the       2018 Strategic Plan led by Mithat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Gönen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Refreshed strategic plan is complete – this includes three goals:</a:t>
            </a:r>
          </a:p>
          <a:p>
            <a:pPr lvl="1">
              <a:lnSpc>
                <a:spcPts val="25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Diversify membership by proactively recruiting members of various affiliations/sectors, geographical locations, ethnic/racial categories, genders and professional or disciplinary backgrounds;</a:t>
            </a:r>
          </a:p>
          <a:p>
            <a:pPr lvl="1">
              <a:lnSpc>
                <a:spcPts val="25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Nurture Society leadership and strive to include international representation in leadership; and</a:t>
            </a:r>
          </a:p>
          <a:p>
            <a:pPr lvl="1">
              <a:lnSpc>
                <a:spcPts val="25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 the financial health and sustainability of the Society</a:t>
            </a:r>
          </a:p>
        </p:txBody>
      </p:sp>
    </p:spTree>
    <p:extLst>
      <p:ext uri="{BB962C8B-B14F-4D97-AF65-F5344CB8AC3E}">
        <p14:creationId xmlns:p14="http://schemas.microsoft.com/office/powerpoint/2010/main" val="3237557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4A03-F1D6-20E8-C1B8-4DCE1E48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675543"/>
            <a:ext cx="11489634" cy="1135684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for Future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858C-57B0-6DF0-B17B-AA36902E4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2004729"/>
            <a:ext cx="11489634" cy="44825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concerted effort for fund-raising campaign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monitoring of risks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monitoring of the Strategic Plan implementation and     progress</a:t>
            </a:r>
          </a:p>
        </p:txBody>
      </p:sp>
    </p:spTree>
    <p:extLst>
      <p:ext uri="{BB962C8B-B14F-4D97-AF65-F5344CB8AC3E}">
        <p14:creationId xmlns:p14="http://schemas.microsoft.com/office/powerpoint/2010/main" val="2181028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 of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Committee Chair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Committee Chair</a:t>
            </a:r>
          </a:p>
        </p:txBody>
      </p:sp>
    </p:spTree>
    <p:extLst>
      <p:ext uri="{BB962C8B-B14F-4D97-AF65-F5344CB8AC3E}">
        <p14:creationId xmlns:p14="http://schemas.microsoft.com/office/powerpoint/2010/main" val="158766695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416C854-BB9B-C32F-D540-6698A4625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Karla Hemming, PhD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E551E-6385-BF3B-B3E0-02896CCF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Committee Chair</a:t>
            </a:r>
          </a:p>
        </p:txBody>
      </p:sp>
      <p:pic>
        <p:nvPicPr>
          <p:cNvPr id="6" name="Picture Placeholder 5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FE6EF4C0-FE78-A600-CD34-CD73D718B8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6683" r="2500" b="18765"/>
          <a:stretch/>
        </p:blipFill>
        <p:spPr>
          <a:xfrm>
            <a:off x="4953000" y="1914525"/>
            <a:ext cx="2228850" cy="2657475"/>
          </a:xfrm>
        </p:spPr>
      </p:pic>
    </p:spTree>
    <p:extLst>
      <p:ext uri="{BB962C8B-B14F-4D97-AF65-F5344CB8AC3E}">
        <p14:creationId xmlns:p14="http://schemas.microsoft.com/office/powerpoint/2010/main" val="92748624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076D6C-70F7-63A2-8367-00C85E01D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Larisa Tereshchenko, MD, PhD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AA4AB-266B-7CF1-3FE8-A59E508F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Committee Chair</a:t>
            </a:r>
          </a:p>
        </p:txBody>
      </p:sp>
      <p:pic>
        <p:nvPicPr>
          <p:cNvPr id="6" name="Picture Placeholder 5" descr="A picture containing person, old, posing&#10;&#10;Description automatically generated">
            <a:extLst>
              <a:ext uri="{FF2B5EF4-FFF2-40B4-BE49-F238E27FC236}">
                <a16:creationId xmlns:a16="http://schemas.microsoft.com/office/drawing/2014/main" id="{97634533-0C01-C90A-6615-6205235242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00" b="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544678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4A03-F1D6-20E8-C1B8-4DCE1E48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858C-57B0-6DF0-B17B-AA36902E4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to the Program and Education Committees and all Committees for their work to prepare us for the Annual Meeting</a:t>
            </a:r>
          </a:p>
          <a:p>
            <a:pPr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to the EC and Board members</a:t>
            </a:r>
          </a:p>
          <a:p>
            <a:pPr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to EAI management company for their support of the SCT functions and operations</a:t>
            </a:r>
          </a:p>
          <a:p>
            <a:pPr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to all members for attending the meeting</a:t>
            </a:r>
          </a:p>
        </p:txBody>
      </p:sp>
    </p:spTree>
    <p:extLst>
      <p:ext uri="{BB962C8B-B14F-4D97-AF65-F5344CB8AC3E}">
        <p14:creationId xmlns:p14="http://schemas.microsoft.com/office/powerpoint/2010/main" val="2727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4F42136-1614-C51B-A436-4A89DDEC0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President-Elect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Evans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Washington University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39592-59F4-0EA7-DA85-784D403A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 Results</a:t>
            </a:r>
          </a:p>
        </p:txBody>
      </p:sp>
      <p:pic>
        <p:nvPicPr>
          <p:cNvPr id="8" name="Picture Placeholder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6A7804B-B42F-F69C-B427-6FBAC39E25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333" r="8333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D9DD08F-5E4F-CF74-584F-27E97D4555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8333" r="8333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1B60755-72DB-8A65-3D2C-7F77CA46F4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8333" r="833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7251D-6022-2116-E177-139EF5AF7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600" b="1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Incoming Board Member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A. Cook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Oxford, UK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7C272-E24E-A183-D119-CB997C7195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9839" y="4881563"/>
            <a:ext cx="4132161" cy="1092200"/>
          </a:xfrm>
        </p:spPr>
        <p:txBody>
          <a:bodyPr/>
          <a:lstStyle/>
          <a:p>
            <a:r>
              <a:rPr lang="en-US" sz="1600" b="1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Incoming Board Member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Garrett-Mayer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Society of Clinical Oncology</a:t>
            </a:r>
          </a:p>
        </p:txBody>
      </p:sp>
    </p:spTree>
    <p:extLst>
      <p:ext uri="{BB962C8B-B14F-4D97-AF65-F5344CB8AC3E}">
        <p14:creationId xmlns:p14="http://schemas.microsoft.com/office/powerpoint/2010/main" val="379207015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6C01-B1DC-2479-953B-C5B71710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640334"/>
            <a:ext cx="11489634" cy="1135684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265B-7D8A-C48F-A858-C4340B407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2139517"/>
            <a:ext cx="11489634" cy="4078149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and congratulations to Dixie Ecklund into the SCT President role and Scott Evans into the SCT President-elect role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Congratulations to all new Board Members, new Committee Chairs/Co-Chairs and new committee members</a:t>
            </a:r>
          </a:p>
        </p:txBody>
      </p:sp>
    </p:spTree>
    <p:extLst>
      <p:ext uri="{BB962C8B-B14F-4D97-AF65-F5344CB8AC3E}">
        <p14:creationId xmlns:p14="http://schemas.microsoft.com/office/powerpoint/2010/main" val="2838950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7671-DC06-EA0A-F5E1-B9DEAD46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BF4F-4DF8-F3B1-C84F-FF29F6CF7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2010326"/>
            <a:ext cx="11489634" cy="448254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to all of you for trusting me to be your President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been a great privilege to work with all of you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been an opportunity for growth and reflection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hope I made you proud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thank you for your individual and collective support</a:t>
            </a:r>
          </a:p>
        </p:txBody>
      </p:sp>
    </p:spTree>
    <p:extLst>
      <p:ext uri="{BB962C8B-B14F-4D97-AF65-F5344CB8AC3E}">
        <p14:creationId xmlns:p14="http://schemas.microsoft.com/office/powerpoint/2010/main" val="39119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32C8-619B-B0EB-2E12-B912BBF3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Approval of 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Business Meeting 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51987883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0989-85DF-381E-AEA6-58BAB75C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236685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Report</a:t>
            </a:r>
          </a:p>
        </p:txBody>
      </p:sp>
    </p:spTree>
    <p:extLst>
      <p:ext uri="{BB962C8B-B14F-4D97-AF65-F5344CB8AC3E}">
        <p14:creationId xmlns:p14="http://schemas.microsoft.com/office/powerpoint/2010/main" val="99388676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B869-800C-5621-0A03-D6CE2E39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825622"/>
            <a:ext cx="11489634" cy="6751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Year-End 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3A107-EEDD-9417-003C-052FC3F5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2204943"/>
            <a:ext cx="11489634" cy="4482548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Revenue: 	$513,678 		(Budgeted $601,125)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Expenses: 	$613,373 		(Budgeted $598,300)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Loss: 		($99,694) 		(vs. budgeted gain of $2,825)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Net Assets on 12/31/2022:  $173,467</a:t>
            </a:r>
          </a:p>
        </p:txBody>
      </p:sp>
    </p:spTree>
    <p:extLst>
      <p:ext uri="{BB962C8B-B14F-4D97-AF65-F5344CB8AC3E}">
        <p14:creationId xmlns:p14="http://schemas.microsoft.com/office/powerpoint/2010/main" val="380029619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382611312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31FC-E26E-9B26-A82A-C7D067BE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Trials Journal 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158275287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208380057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6A19D-492F-9BA9-AE7C-9D4E2C23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 Committee 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39730955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B2878-0F0A-BC1A-5ED7-950A3319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 Report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3F5D68ED-F81A-0183-64F3-11340CFEF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154" y="1173116"/>
          <a:ext cx="11102599" cy="478307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71552">
                  <a:extLst>
                    <a:ext uri="{9D8B030D-6E8A-4147-A177-3AD203B41FA5}">
                      <a16:colId xmlns:a16="http://schemas.microsoft.com/office/drawing/2014/main" val="986012782"/>
                    </a:ext>
                  </a:extLst>
                </a:gridCol>
                <a:gridCol w="884795">
                  <a:extLst>
                    <a:ext uri="{9D8B030D-6E8A-4147-A177-3AD203B41FA5}">
                      <a16:colId xmlns:a16="http://schemas.microsoft.com/office/drawing/2014/main" val="1855215841"/>
                    </a:ext>
                  </a:extLst>
                </a:gridCol>
                <a:gridCol w="884794">
                  <a:extLst>
                    <a:ext uri="{9D8B030D-6E8A-4147-A177-3AD203B41FA5}">
                      <a16:colId xmlns:a16="http://schemas.microsoft.com/office/drawing/2014/main" val="3206805129"/>
                    </a:ext>
                  </a:extLst>
                </a:gridCol>
                <a:gridCol w="712752">
                  <a:extLst>
                    <a:ext uri="{9D8B030D-6E8A-4147-A177-3AD203B41FA5}">
                      <a16:colId xmlns:a16="http://schemas.microsoft.com/office/drawing/2014/main" val="2841958647"/>
                    </a:ext>
                  </a:extLst>
                </a:gridCol>
                <a:gridCol w="700461">
                  <a:extLst>
                    <a:ext uri="{9D8B030D-6E8A-4147-A177-3AD203B41FA5}">
                      <a16:colId xmlns:a16="http://schemas.microsoft.com/office/drawing/2014/main" val="1123099664"/>
                    </a:ext>
                  </a:extLst>
                </a:gridCol>
                <a:gridCol w="639019">
                  <a:extLst>
                    <a:ext uri="{9D8B030D-6E8A-4147-A177-3AD203B41FA5}">
                      <a16:colId xmlns:a16="http://schemas.microsoft.com/office/drawing/2014/main" val="2950450585"/>
                    </a:ext>
                  </a:extLst>
                </a:gridCol>
                <a:gridCol w="639017">
                  <a:extLst>
                    <a:ext uri="{9D8B030D-6E8A-4147-A177-3AD203B41FA5}">
                      <a16:colId xmlns:a16="http://schemas.microsoft.com/office/drawing/2014/main" val="50630011"/>
                    </a:ext>
                  </a:extLst>
                </a:gridCol>
                <a:gridCol w="589863">
                  <a:extLst>
                    <a:ext uri="{9D8B030D-6E8A-4147-A177-3AD203B41FA5}">
                      <a16:colId xmlns:a16="http://schemas.microsoft.com/office/drawing/2014/main" val="917730688"/>
                    </a:ext>
                  </a:extLst>
                </a:gridCol>
                <a:gridCol w="811061">
                  <a:extLst>
                    <a:ext uri="{9D8B030D-6E8A-4147-A177-3AD203B41FA5}">
                      <a16:colId xmlns:a16="http://schemas.microsoft.com/office/drawing/2014/main" val="153263880"/>
                    </a:ext>
                  </a:extLst>
                </a:gridCol>
                <a:gridCol w="1118281">
                  <a:extLst>
                    <a:ext uri="{9D8B030D-6E8A-4147-A177-3AD203B41FA5}">
                      <a16:colId xmlns:a16="http://schemas.microsoft.com/office/drawing/2014/main" val="1732716804"/>
                    </a:ext>
                  </a:extLst>
                </a:gridCol>
                <a:gridCol w="897084">
                  <a:extLst>
                    <a:ext uri="{9D8B030D-6E8A-4147-A177-3AD203B41FA5}">
                      <a16:colId xmlns:a16="http://schemas.microsoft.com/office/drawing/2014/main" val="2894912700"/>
                    </a:ext>
                  </a:extLst>
                </a:gridCol>
                <a:gridCol w="1007682">
                  <a:extLst>
                    <a:ext uri="{9D8B030D-6E8A-4147-A177-3AD203B41FA5}">
                      <a16:colId xmlns:a16="http://schemas.microsoft.com/office/drawing/2014/main" val="4094660132"/>
                    </a:ext>
                  </a:extLst>
                </a:gridCol>
                <a:gridCol w="946238">
                  <a:extLst>
                    <a:ext uri="{9D8B030D-6E8A-4147-A177-3AD203B41FA5}">
                      <a16:colId xmlns:a16="http://schemas.microsoft.com/office/drawing/2014/main" val="3121049311"/>
                    </a:ext>
                  </a:extLst>
                </a:gridCol>
              </a:tblGrid>
              <a:tr h="340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2022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January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February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March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April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June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July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August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September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October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November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December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2694655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Full Member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695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1711295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Student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4420786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Post Graduate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306466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Emeritus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348349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753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764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837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872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1053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770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774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778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784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788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794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802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4416968"/>
                  </a:ext>
                </a:extLst>
              </a:tr>
              <a:tr h="301986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3589515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2023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January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February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March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April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May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June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July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August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September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October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November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December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7596380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Full Member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7881022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Student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5512407"/>
                  </a:ext>
                </a:extLst>
              </a:tr>
              <a:tr h="340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Post Graduate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3687676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Emeritus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5213473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811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461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546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565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2887695"/>
                  </a:ext>
                </a:extLst>
              </a:tr>
              <a:tr h="32471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9784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34484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C933-98E3-9BA1-04AA-80EA93A6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 Colleagues to Join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BBEC-8642-2EB2-DBD4-F92363463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Society for Clinical Trials (SCT) includes professionals with diverse backgrounds and offers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that </a:t>
            </a: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 in the development of careers in clinical trials, including: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 </a:t>
            </a: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Continuing education </a:t>
            </a: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such as webinars and a subscription to </a:t>
            </a:r>
            <a:r>
              <a:rPr lang="en-US" i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Trials Journal</a:t>
            </a:r>
            <a:endParaRPr 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Substantially discounted registration </a:t>
            </a: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fees to SCT Annual Meetings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development</a:t>
            </a: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leadership and presentation opportunities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Societal outreach and communications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27428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8F39-4E7F-6FC9-518F-32669234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 Committee Members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C2574D1-D8D2-82B9-A9E8-30454577D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Chair: Dikla (Dee) Blumberg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Co-Chair: Julie Qidwai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Members: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Karla Ballman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Emine Bayman 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Beall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Janel Fedler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Brenda Kurland 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Cristina Murray-Krezan</a:t>
            </a:r>
          </a:p>
          <a:p>
            <a:pPr lvl="1"/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Weijer</a:t>
            </a:r>
          </a:p>
          <a:p>
            <a:pPr lvl="1"/>
            <a:endParaRPr lang="en-US" kern="100" dirty="0">
              <a:effectLst/>
            </a:endParaRPr>
          </a:p>
          <a:p>
            <a:endParaRPr lang="en-US" sz="2400" dirty="0"/>
          </a:p>
        </p:txBody>
      </p:sp>
      <p:pic>
        <p:nvPicPr>
          <p:cNvPr id="4" name="Picture 3" descr="A close up of a thank you">
            <a:extLst>
              <a:ext uri="{FF2B5EF4-FFF2-40B4-BE49-F238E27FC236}">
                <a16:creationId xmlns:a16="http://schemas.microsoft.com/office/drawing/2014/main" id="{1A08F17A-94C0-56A9-E7A8-B7DE8C672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14825" y="4001294"/>
            <a:ext cx="5121206" cy="2061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370239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127600423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FF54EBC-D916-712D-4023-1764CB84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5207026"/>
            <a:ext cx="11239501" cy="109185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Lehana Thabane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B62178-181F-E542-64FC-58EFFA59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7" y="628595"/>
            <a:ext cx="11380305" cy="132556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President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2022 - 2023</a:t>
            </a:r>
          </a:p>
        </p:txBody>
      </p:sp>
      <p:pic>
        <p:nvPicPr>
          <p:cNvPr id="6" name="Picture Placeholder 5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1A1448D5-8983-A743-EDB7-F494A9FF1F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333" r="8333"/>
          <a:stretch>
            <a:fillRect/>
          </a:stretch>
        </p:blipFill>
        <p:spPr>
          <a:xfrm>
            <a:off x="4953000" y="2208992"/>
            <a:ext cx="2286000" cy="2743200"/>
          </a:xfrm>
        </p:spPr>
      </p:pic>
    </p:spTree>
    <p:extLst>
      <p:ext uri="{BB962C8B-B14F-4D97-AF65-F5344CB8AC3E}">
        <p14:creationId xmlns:p14="http://schemas.microsoft.com/office/powerpoint/2010/main" val="197231984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63EE-BAB2-CC5E-5A2E-572BF9D7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 Committee 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59145838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39466990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46D5E5-2694-2EA9-6BCD-E000B2C07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Xuetao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Texas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 Anderson Cancer Center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8AB99-62DB-B1B5-66B3-9D08CE3A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C. Chalmers Student Scholarship Finalists</a:t>
            </a:r>
          </a:p>
        </p:txBody>
      </p:sp>
      <p:pic>
        <p:nvPicPr>
          <p:cNvPr id="8" name="Picture Placeholder 7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5AB0FE42-D925-0CE4-4EF2-23CE601F7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473" r="8473"/>
          <a:stretch/>
        </p:blipFill>
        <p:spPr/>
      </p:pic>
      <p:pic>
        <p:nvPicPr>
          <p:cNvPr id="12" name="Picture Placeholder 1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5205E47-CEBD-B9C2-63A7-3296D8DDB7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5000" b="5000"/>
          <a:stretch/>
        </p:blipFill>
        <p:spPr/>
      </p:pic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5596DFB3-355D-CB4F-21BC-FE07F87E8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3359" b="335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B943A-93BB-7E34-96CF-18F50FEFF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Sidi Wang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Michigan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34567-3FF6-8413-0793-CC70614D1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Chao Yang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Texas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 Anderson Cancer Center</a:t>
            </a:r>
          </a:p>
        </p:txBody>
      </p:sp>
    </p:spTree>
    <p:extLst>
      <p:ext uri="{BB962C8B-B14F-4D97-AF65-F5344CB8AC3E}">
        <p14:creationId xmlns:p14="http://schemas.microsoft.com/office/powerpoint/2010/main" val="160275222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8AB99-62DB-B1B5-66B3-9D08CE3A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C. Chalmers Student Scholarship Recipient</a:t>
            </a:r>
          </a:p>
        </p:txBody>
      </p:sp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5596DFB3-355D-CB4F-21BC-FE07F87E8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359" b="335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B943A-93BB-7E34-96CF-18F50FEFF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Sidi Wang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Michigan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5CA81899-9E37-45D1-4F23-FD00859D66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6B1F56-C858-CECC-5FE5-99835BE99C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3590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308671895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F2FCC-514E-A4D7-0483-6767F2DC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7" y="2302413"/>
            <a:ext cx="11380305" cy="1325563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Sylvan Green Award</a:t>
            </a:r>
          </a:p>
        </p:txBody>
      </p:sp>
    </p:spTree>
    <p:extLst>
      <p:ext uri="{BB962C8B-B14F-4D97-AF65-F5344CB8AC3E}">
        <p14:creationId xmlns:p14="http://schemas.microsoft.com/office/powerpoint/2010/main" val="124025468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8BFA52C-77B9-67E6-5731-56121430B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Kang</a:t>
            </a:r>
          </a:p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Imperial College London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F2FCC-514E-A4D7-0483-6767F2DC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Sylvan Green Award Recipient</a:t>
            </a:r>
          </a:p>
        </p:txBody>
      </p:sp>
      <p:pic>
        <p:nvPicPr>
          <p:cNvPr id="6" name="Picture Placeholder 5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109B1072-D464-4538-C787-290B93B6F5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333" r="8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280389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386217942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ED&amp;I Early-Career Awards</a:t>
            </a:r>
          </a:p>
        </p:txBody>
      </p:sp>
    </p:spTree>
    <p:extLst>
      <p:ext uri="{BB962C8B-B14F-4D97-AF65-F5344CB8AC3E}">
        <p14:creationId xmlns:p14="http://schemas.microsoft.com/office/powerpoint/2010/main" val="2673428294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7AE891C-B445-7D63-E0A5-D0F526715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7587" y="5005390"/>
            <a:ext cx="5416826" cy="1091855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Patrice M. Hicks, PhD, MPH</a:t>
            </a:r>
          </a:p>
        </p:txBody>
      </p:sp>
      <p:pic>
        <p:nvPicPr>
          <p:cNvPr id="7" name="Picture Placeholder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E1D71C6-AA6F-A0BA-116F-ED23A46B88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333" r="8333"/>
          <a:stretch/>
        </p:blipFill>
        <p:spPr>
          <a:xfrm>
            <a:off x="4953000" y="1976439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ED&amp;I Early-Career Award Recipient</a:t>
            </a:r>
          </a:p>
        </p:txBody>
      </p:sp>
    </p:spTree>
    <p:extLst>
      <p:ext uri="{BB962C8B-B14F-4D97-AF65-F5344CB8AC3E}">
        <p14:creationId xmlns:p14="http://schemas.microsoft.com/office/powerpoint/2010/main" val="14278673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E9070-096A-B6F0-A403-A36C9E9CA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4A8521-CB43-073E-A69C-D8DD46C2E4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DBD2EC-D23C-501B-4848-3D7A588410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75A9316-01D2-13AF-B713-E6649A689B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CADE8-A8EB-267C-9A1D-9F11D132D0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FE19A00-7D69-1BCF-217F-9C2E996AC6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BEFF02-F04B-4FA8-4204-D78C4389D4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29439F-9F86-204D-BE34-093C61DF56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BB5E2F-9F28-77ED-05ED-A5753BE7DD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01E814-873F-9FB9-0802-5A6FF8EABB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9329CA4-5C4D-13DC-9BF8-1337DE7772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8284BEB-E0BE-56D9-A173-8A697F5A73B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3F2C9FF-FDF9-424E-911D-F0054D5939D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DB77BBF-B07E-5B03-4ADC-52F886054C2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31F8A70-AA9F-B7D7-9BBC-F3657006F7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8E804-CEA0-3545-59A2-C52D72CB5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" y="0"/>
            <a:ext cx="1218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42522"/>
      </p:ext>
    </p:extLst>
  </p:cSld>
  <p:clrMapOvr>
    <a:masterClrMapping/>
  </p:clrMapOvr>
  <p:transition spd="slow" advClick="0" advTm="10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BA9092C-D4DC-0A0C-5BD0-71702C6C06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8333" r="8333"/>
          <a:stretch/>
        </p:blipFill>
        <p:spPr>
          <a:xfrm>
            <a:off x="4953000" y="1980314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ED&amp;I Early-Career Award Recipient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ECF16-0922-1C0D-30EF-E8518DE76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5490" y="4881561"/>
            <a:ext cx="5608914" cy="1088136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Noor Muhammad Khan 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 Student</a:t>
            </a:r>
          </a:p>
        </p:txBody>
      </p:sp>
    </p:spTree>
    <p:extLst>
      <p:ext uri="{BB962C8B-B14F-4D97-AF65-F5344CB8AC3E}">
        <p14:creationId xmlns:p14="http://schemas.microsoft.com/office/powerpoint/2010/main" val="3565333286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7AE891C-B445-7D63-E0A5-D0F526715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7587" y="4943557"/>
            <a:ext cx="5416826" cy="1091855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Willyhelmina Olomi, BSc, MSc PhD Candidate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1D71C6-AA6F-A0BA-116F-ED23A46B88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333" r="8333"/>
          <a:stretch/>
        </p:blipFill>
        <p:spPr>
          <a:xfrm>
            <a:off x="4953000" y="1936887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ED&amp;I Early-Career Award Recipient</a:t>
            </a:r>
          </a:p>
        </p:txBody>
      </p:sp>
    </p:spTree>
    <p:extLst>
      <p:ext uri="{BB962C8B-B14F-4D97-AF65-F5344CB8AC3E}">
        <p14:creationId xmlns:p14="http://schemas.microsoft.com/office/powerpoint/2010/main" val="351327709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BA9092C-D4DC-0A0C-5BD0-71702C6C06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333" r="8333"/>
          <a:stretch/>
        </p:blipFill>
        <p:spPr>
          <a:xfrm>
            <a:off x="4953000" y="1912803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ED&amp;I Early-Career Award Recipient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ECF16-0922-1C0D-30EF-E8518DE76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3642" y="4878118"/>
            <a:ext cx="5608914" cy="1088136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Charis Xuan Xie, MSc</a:t>
            </a:r>
          </a:p>
        </p:txBody>
      </p:sp>
    </p:spTree>
    <p:extLst>
      <p:ext uri="{BB962C8B-B14F-4D97-AF65-F5344CB8AC3E}">
        <p14:creationId xmlns:p14="http://schemas.microsoft.com/office/powerpoint/2010/main" val="62545792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1916600405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4428-CC2A-D1BE-2959-2D4B95AF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Poster Presentation 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Awards</a:t>
            </a:r>
          </a:p>
        </p:txBody>
      </p:sp>
    </p:spTree>
    <p:extLst>
      <p:ext uri="{BB962C8B-B14F-4D97-AF65-F5344CB8AC3E}">
        <p14:creationId xmlns:p14="http://schemas.microsoft.com/office/powerpoint/2010/main" val="285065477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5B2-2F97-1A4D-3F39-2C5FABF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Logo Slide</a:t>
            </a:r>
          </a:p>
        </p:txBody>
      </p:sp>
    </p:spTree>
    <p:extLst>
      <p:ext uri="{BB962C8B-B14F-4D97-AF65-F5344CB8AC3E}">
        <p14:creationId xmlns:p14="http://schemas.microsoft.com/office/powerpoint/2010/main" val="421910421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7C35227-5C78-540A-CF0A-B494C84F5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5269018"/>
            <a:ext cx="11239501" cy="1091855"/>
          </a:xfrm>
        </p:spPr>
        <p:txBody>
          <a:bodyPr/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Dixie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Ecklund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A7F68E-B58D-445B-68DF-D049C4CC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628597"/>
            <a:ext cx="11380305" cy="1325563"/>
          </a:xfrm>
        </p:spPr>
        <p:txBody>
          <a:bodyPr>
            <a:noAutofit/>
          </a:bodyPr>
          <a:lstStyle/>
          <a:p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President</a:t>
            </a:r>
            <a:b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2023 - 2024</a:t>
            </a:r>
          </a:p>
        </p:txBody>
      </p:sp>
      <p:pic>
        <p:nvPicPr>
          <p:cNvPr id="6" name="Picture Placeholder 5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0879E94C-41FB-8FE3-E2E9-570B40ED9E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143" b="7143"/>
          <a:stretch>
            <a:fillRect/>
          </a:stretch>
        </p:blipFill>
        <p:spPr>
          <a:xfrm>
            <a:off x="4953000" y="2363975"/>
            <a:ext cx="2286000" cy="2743200"/>
          </a:xfrm>
        </p:spPr>
      </p:pic>
    </p:spTree>
    <p:extLst>
      <p:ext uri="{BB962C8B-B14F-4D97-AF65-F5344CB8AC3E}">
        <p14:creationId xmlns:p14="http://schemas.microsoft.com/office/powerpoint/2010/main" val="67895258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8ABB-E422-11D6-E03D-FD9F954C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862275"/>
            <a:ext cx="11489634" cy="1135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 of Outgoing Board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F337-E3BB-C334-D05E-738D0E7F1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379" y="2231851"/>
            <a:ext cx="10342486" cy="4482548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 Chen,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Treasurer</a:t>
            </a:r>
          </a:p>
          <a:p>
            <a:pPr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Alexia Iasonos,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</a:t>
            </a:r>
          </a:p>
          <a:p>
            <a:pPr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Lindblad,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613859163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FF54EBC-D916-712D-4023-1764CB84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5207026"/>
            <a:ext cx="11239501" cy="109185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Lehana Thabane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B62178-181F-E542-64FC-58EFFA59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7" y="628595"/>
            <a:ext cx="11380305" cy="132556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SCT President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2022 - 2023</a:t>
            </a:r>
          </a:p>
        </p:txBody>
      </p:sp>
      <p:pic>
        <p:nvPicPr>
          <p:cNvPr id="6" name="Picture Placeholder 5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1A1448D5-8983-A743-EDB7-F494A9FF1F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333" r="8333"/>
          <a:stretch>
            <a:fillRect/>
          </a:stretch>
        </p:blipFill>
        <p:spPr>
          <a:xfrm>
            <a:off x="4953000" y="2208992"/>
            <a:ext cx="2286000" cy="2743200"/>
          </a:xfrm>
        </p:spPr>
      </p:pic>
    </p:spTree>
    <p:extLst>
      <p:ext uri="{BB962C8B-B14F-4D97-AF65-F5344CB8AC3E}">
        <p14:creationId xmlns:p14="http://schemas.microsoft.com/office/powerpoint/2010/main" val="152654207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B4F2-F182-7D67-17F2-FAC17DB3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96559772-AD61-D6D3-3A18-3E8E8A04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3067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D2C4ABE1-5ED6-B8AF-A252-B3AE9ABD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 Program, a division of BRANY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EvidentIQ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Genemarkers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OneStudyTeam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Rho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StataCorp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271380641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969CA-C34C-AFBB-51DF-48C62EDF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Year-in-Review</a:t>
            </a:r>
          </a:p>
        </p:txBody>
      </p:sp>
    </p:spTree>
    <p:extLst>
      <p:ext uri="{BB962C8B-B14F-4D97-AF65-F5344CB8AC3E}">
        <p14:creationId xmlns:p14="http://schemas.microsoft.com/office/powerpoint/2010/main" val="273775735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8BDB-B2B7-4DBA-F896-26821A501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723030"/>
            <a:ext cx="11489634" cy="11356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Establishment of the Advisory Role</a:t>
            </a:r>
            <a:br>
              <a:rPr lang="en-US" sz="5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A5B0E-FF0A-59FF-7263-96B8374C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88" y="1858714"/>
            <a:ext cx="10315854" cy="448254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maintain institutional memory for the Society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provide orientation to all new committee members, Board and EC members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update all SCT documents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Domenic Reda was the first person to hold the role</a:t>
            </a:r>
          </a:p>
        </p:txBody>
      </p:sp>
    </p:spTree>
    <p:extLst>
      <p:ext uri="{BB962C8B-B14F-4D97-AF65-F5344CB8AC3E}">
        <p14:creationId xmlns:p14="http://schemas.microsoft.com/office/powerpoint/2010/main" val="3486339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C32-0274-A07C-E321-DF8A024F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110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and New Initiatives </a:t>
            </a:r>
            <a:b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BB74-EA2E-6E8F-89D3-44D4C17B0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281021"/>
            <a:ext cx="10640627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Provided orientation and work-plans for all committees, EC and Board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key documents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frequency of Board meetings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approved mechanism to diversify the Board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230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C32-0274-A07C-E321-DF8A024F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6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and New Initiatives </a:t>
            </a:r>
            <a:b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BB74-EA2E-6E8F-89D3-44D4C17B0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96520"/>
            <a:ext cx="10667260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approved the Strategic Plan Oversight Task Force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Introduced regular risk assessment for SCT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Introduced evaluation of Board meetings</a:t>
            </a: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 of long-term membership and service for SCT members</a:t>
            </a:r>
          </a:p>
        </p:txBody>
      </p:sp>
    </p:spTree>
    <p:extLst>
      <p:ext uri="{BB962C8B-B14F-4D97-AF65-F5344CB8AC3E}">
        <p14:creationId xmlns:p14="http://schemas.microsoft.com/office/powerpoint/2010/main" val="1003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Allergist">
      <a:dk1>
        <a:srgbClr val="484E53"/>
      </a:dk1>
      <a:lt1>
        <a:srgbClr val="FEFFFE"/>
      </a:lt1>
      <a:dk2>
        <a:srgbClr val="007FB9"/>
      </a:dk2>
      <a:lt2>
        <a:srgbClr val="E6EEF4"/>
      </a:lt2>
      <a:accent1>
        <a:srgbClr val="F68C2A"/>
      </a:accent1>
      <a:accent2>
        <a:srgbClr val="FAAF18"/>
      </a:accent2>
      <a:accent3>
        <a:srgbClr val="A2DEF6"/>
      </a:accent3>
      <a:accent4>
        <a:srgbClr val="5BB8DE"/>
      </a:accent4>
      <a:accent5>
        <a:srgbClr val="007EBB"/>
      </a:accent5>
      <a:accent6>
        <a:srgbClr val="F4F5F4"/>
      </a:accent6>
      <a:hlink>
        <a:srgbClr val="007EBB"/>
      </a:hlink>
      <a:folHlink>
        <a:srgbClr val="5BB8D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T_2023-Baltimore.potx" id="{B57FAB87-AF8F-FF42-9BA3-51264BE2418D}" vid="{A7742288-A5FE-994C-878E-A471123264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971</Words>
  <Application>Microsoft Office PowerPoint</Application>
  <PresentationFormat>Widescreen</PresentationFormat>
  <Paragraphs>291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Courier New</vt:lpstr>
      <vt:lpstr>Tahoma</vt:lpstr>
      <vt:lpstr>Trebuchet MS</vt:lpstr>
      <vt:lpstr>1_Office Theme</vt:lpstr>
      <vt:lpstr>SCT 2023 Business Session</vt:lpstr>
      <vt:lpstr>Approval of  2022 Business Meeting  Minutes</vt:lpstr>
      <vt:lpstr>SCT President 2022 - 2023</vt:lpstr>
      <vt:lpstr>PowerPoint Presentation</vt:lpstr>
      <vt:lpstr>CITI Program, a division of BRANY EvidentIQ Genemarkers OneStudyTeam Rho StataCorp Zeto, Inc.</vt:lpstr>
      <vt:lpstr>Year-in-Review</vt:lpstr>
      <vt:lpstr>Establishment of the Advisory Role  </vt:lpstr>
      <vt:lpstr>Changes and New Initiatives  for This Year</vt:lpstr>
      <vt:lpstr>Changes and New Initiatives  for This Year</vt:lpstr>
      <vt:lpstr>2023 – 2026 Strategic Plan  Summary</vt:lpstr>
      <vt:lpstr>Refresh of the Strategic Plan</vt:lpstr>
      <vt:lpstr>Things for Future Consideration</vt:lpstr>
      <vt:lpstr>Recognition of  Program Committee Chair  &amp;  Education Committee Chair</vt:lpstr>
      <vt:lpstr>Program Committee Chair</vt:lpstr>
      <vt:lpstr>Education Committee Chair</vt:lpstr>
      <vt:lpstr>Recognitions</vt:lpstr>
      <vt:lpstr>Election Results</vt:lpstr>
      <vt:lpstr>Congratulations</vt:lpstr>
      <vt:lpstr>Thank You</vt:lpstr>
      <vt:lpstr>Financial Report</vt:lpstr>
      <vt:lpstr>2022 Year-End Financials</vt:lpstr>
      <vt:lpstr>SCT Logo Slide</vt:lpstr>
      <vt:lpstr>Clinical Trials Journal  Report</vt:lpstr>
      <vt:lpstr>SCT Logo Slide</vt:lpstr>
      <vt:lpstr>Membership Committee  Update</vt:lpstr>
      <vt:lpstr>Membership Report</vt:lpstr>
      <vt:lpstr>Encourage Colleagues to Join Us!</vt:lpstr>
      <vt:lpstr>Membership Committee Members</vt:lpstr>
      <vt:lpstr>SCT Logo Slide</vt:lpstr>
      <vt:lpstr>Communications Committee  Update</vt:lpstr>
      <vt:lpstr>SCT Logo Slide</vt:lpstr>
      <vt:lpstr>Thomas C. Chalmers Student Scholarship Finalists</vt:lpstr>
      <vt:lpstr>Thomas C. Chalmers Student Scholarship Recipient</vt:lpstr>
      <vt:lpstr>SCT Logo Slide</vt:lpstr>
      <vt:lpstr>Sylvan Green Award</vt:lpstr>
      <vt:lpstr>Sylvan Green Award Recipient</vt:lpstr>
      <vt:lpstr>SCT Logo Slide</vt:lpstr>
      <vt:lpstr>ED&amp;I Early-Career Awards</vt:lpstr>
      <vt:lpstr>ED&amp;I Early-Career Award Recipient</vt:lpstr>
      <vt:lpstr>ED&amp;I Early-Career Award Recipient</vt:lpstr>
      <vt:lpstr>ED&amp;I Early-Career Award Recipient</vt:lpstr>
      <vt:lpstr>ED&amp;I Early-Career Award Recipient</vt:lpstr>
      <vt:lpstr>SCT Logo Slide</vt:lpstr>
      <vt:lpstr>Best Poster Presentation  Awards</vt:lpstr>
      <vt:lpstr>SCT Logo Slide</vt:lpstr>
      <vt:lpstr>SCT President 2023 - 2024</vt:lpstr>
      <vt:lpstr>Recognition of Outgoing Board Members</vt:lpstr>
      <vt:lpstr>SCT President 2022 - 2023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SCT 2023 Business Session</dc:title>
  <dc:creator>Lisa Aguado</dc:creator>
  <cp:lastModifiedBy>Gina Seegers</cp:lastModifiedBy>
  <cp:revision>13</cp:revision>
  <dcterms:created xsi:type="dcterms:W3CDTF">2023-05-02T20:58:08Z</dcterms:created>
  <dcterms:modified xsi:type="dcterms:W3CDTF">2023-05-24T12:53:29Z</dcterms:modified>
</cp:coreProperties>
</file>